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47" r:id="rId2"/>
    <p:sldId id="398" r:id="rId3"/>
    <p:sldId id="571" r:id="rId4"/>
    <p:sldId id="609" r:id="rId5"/>
    <p:sldId id="620" r:id="rId6"/>
    <p:sldId id="577" r:id="rId7"/>
    <p:sldId id="578" r:id="rId8"/>
    <p:sldId id="593" r:id="rId9"/>
    <p:sldId id="612" r:id="rId10"/>
    <p:sldId id="594" r:id="rId11"/>
    <p:sldId id="603" r:id="rId12"/>
    <p:sldId id="549" r:id="rId13"/>
    <p:sldId id="597" r:id="rId14"/>
    <p:sldId id="570" r:id="rId15"/>
    <p:sldId id="630" r:id="rId16"/>
    <p:sldId id="558" r:id="rId17"/>
    <p:sldId id="557" r:id="rId18"/>
    <p:sldId id="585" r:id="rId19"/>
    <p:sldId id="587" r:id="rId20"/>
    <p:sldId id="629" r:id="rId21"/>
    <p:sldId id="607" r:id="rId22"/>
    <p:sldId id="605" r:id="rId23"/>
    <p:sldId id="631" r:id="rId24"/>
    <p:sldId id="550" r:id="rId25"/>
    <p:sldId id="610" r:id="rId26"/>
    <p:sldId id="591" r:id="rId27"/>
    <p:sldId id="619" r:id="rId28"/>
    <p:sldId id="628" r:id="rId29"/>
    <p:sldId id="618" r:id="rId30"/>
    <p:sldId id="552" r:id="rId31"/>
    <p:sldId id="576" r:id="rId32"/>
    <p:sldId id="626" r:id="rId33"/>
    <p:sldId id="554" r:id="rId34"/>
    <p:sldId id="625" r:id="rId35"/>
    <p:sldId id="622" r:id="rId36"/>
    <p:sldId id="471" r:id="rId37"/>
    <p:sldId id="580" r:id="rId38"/>
    <p:sldId id="583" r:id="rId39"/>
    <p:sldId id="623" r:id="rId40"/>
    <p:sldId id="409" r:id="rId41"/>
    <p:sldId id="410" r:id="rId42"/>
    <p:sldId id="563" r:id="rId43"/>
    <p:sldId id="627" r:id="rId44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577"/>
            <p14:sldId id="578"/>
            <p14:sldId id="593"/>
            <p14:sldId id="612"/>
            <p14:sldId id="594"/>
            <p14:sldId id="603"/>
            <p14:sldId id="549"/>
            <p14:sldId id="597"/>
            <p14:sldId id="570"/>
            <p14:sldId id="630"/>
            <p14:sldId id="558"/>
            <p14:sldId id="557"/>
            <p14:sldId id="585"/>
            <p14:sldId id="587"/>
            <p14:sldId id="629"/>
            <p14:sldId id="607"/>
            <p14:sldId id="605"/>
            <p14:sldId id="631"/>
            <p14:sldId id="550"/>
            <p14:sldId id="610"/>
            <p14:sldId id="591"/>
            <p14:sldId id="619"/>
            <p14:sldId id="628"/>
            <p14:sldId id="618"/>
            <p14:sldId id="552"/>
            <p14:sldId id="576"/>
            <p14:sldId id="626"/>
            <p14:sldId id="554"/>
            <p14:sldId id="625"/>
            <p14:sldId id="622"/>
            <p14:sldId id="471"/>
            <p14:sldId id="580"/>
            <p14:sldId id="583"/>
            <p14:sldId id="623"/>
            <p14:sldId id="409"/>
            <p14:sldId id="410"/>
            <p14:sldId id="563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8" autoAdjust="0"/>
    <p:restoredTop sz="95289"/>
  </p:normalViewPr>
  <p:slideViewPr>
    <p:cSldViewPr>
      <p:cViewPr varScale="1">
        <p:scale>
          <a:sx n="111" d="100"/>
          <a:sy n="111" d="100"/>
        </p:scale>
        <p:origin x="1560" y="9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0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1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数据重点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16696" y="4760231"/>
            <a:ext cx="4536504" cy="576064"/>
          </a:xfrm>
        </p:spPr>
        <p:txBody>
          <a:bodyPr/>
          <a:lstStyle/>
          <a:p>
            <a:r>
              <a:rPr kumimoji="1" lang="zh-CN" altLang="en-US" dirty="0"/>
              <a:t>单用户激活不超过</a:t>
            </a:r>
            <a:r>
              <a:rPr kumimoji="1" lang="en-US" altLang="zh-CN" dirty="0"/>
              <a:t>0.09</a:t>
            </a:r>
            <a:r>
              <a:rPr kumimoji="1" lang="zh-CN" altLang="en-US" dirty="0"/>
              <a:t>元（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小程序），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激活成本不超过</a:t>
            </a:r>
            <a:r>
              <a:rPr kumimoji="1" lang="en-US" altLang="zh-CN" dirty="0"/>
              <a:t>0.4</a:t>
            </a:r>
            <a:r>
              <a:rPr kumimoji="1" lang="zh-CN" altLang="en-US" dirty="0"/>
              <a:t>元</a:t>
            </a:r>
            <a:endParaRPr kumimoji="1" lang="en-US" altLang="zh-CN" dirty="0"/>
          </a:p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338441"/>
            <a:ext cx="4427773" cy="209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2447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：高留存，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个月留存</a:t>
            </a:r>
            <a:r>
              <a:rPr kumimoji="1" lang="en-US" altLang="zh-CN" dirty="0"/>
              <a:t>30%</a:t>
            </a:r>
            <a:r>
              <a:rPr kumimoji="1" lang="zh-CN" altLang="en-US" dirty="0"/>
              <a:t>（月活留存）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27232"/>
            <a:ext cx="1841207" cy="2298460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1"/>
            <a:ext cx="2304256" cy="134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1141056" y="1405243"/>
            <a:ext cx="3450357" cy="232044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29064" y="4429570"/>
            <a:ext cx="3321018" cy="1787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49" y="4450454"/>
            <a:ext cx="3544800" cy="1786857"/>
          </a:xfrm>
          <a:prstGeom prst="rect">
            <a:avLst/>
          </a:prstGeom>
        </p:spPr>
      </p:pic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0B4A2EEC-98F1-4585-987A-9CB5E9AFC365}"/>
              </a:ext>
            </a:extLst>
          </p:cNvPr>
          <p:cNvSpPr txBox="1">
            <a:spLocks/>
          </p:cNvSpPr>
          <p:nvPr/>
        </p:nvSpPr>
        <p:spPr>
          <a:xfrm>
            <a:off x="7485561" y="2625782"/>
            <a:ext cx="2304256" cy="134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u="sng" dirty="0">
                <a:solidFill>
                  <a:srgbClr val="FF0000"/>
                </a:solidFill>
              </a:rPr>
              <a:t>长留不确定</a:t>
            </a:r>
            <a:endParaRPr kumimoji="1" lang="en-US" altLang="zh-CN" b="1" u="sng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小程序长留数据不易获取；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小程序入口不利长留；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小程序用户数占比一半，若长留不好影响很大；</a:t>
            </a:r>
          </a:p>
        </p:txBody>
      </p:sp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8078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：高黏性，日活用户每日使用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574" y="121564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59145" y="3789040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2520" y="1700808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704528" y="1628800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540189" y="4149080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7" y="4401108"/>
            <a:ext cx="376200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：活跃频次不高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月活用户每月日活</a:t>
            </a:r>
            <a:r>
              <a:rPr kumimoji="1" lang="en-US" altLang="zh-CN" dirty="0"/>
              <a:t>5~8</a:t>
            </a:r>
            <a:r>
              <a:rPr kumimoji="1" lang="zh-CN" altLang="en-US" dirty="0"/>
              <a:t>天，月活用户占比</a:t>
            </a:r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35214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老用户月活比例估计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</a:t>
            </a:r>
            <a:endParaRPr kumimoji="1" lang="en-US" altLang="zh-CN" sz="1400" dirty="0"/>
          </a:p>
          <a:p>
            <a:r>
              <a:rPr kumimoji="1" lang="zh-CN" altLang="en-US" sz="1400" dirty="0"/>
              <a:t>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20%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：场景明确，集中于睡前时间和助眠内容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344488" y="1760420"/>
            <a:ext cx="4717433" cy="2029072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2562054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睡前的峰值远高于其它。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" y="4500443"/>
            <a:ext cx="4365483" cy="2076970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小睡眠播放量较大的音频是自然声音频（白噪声）。播放量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数据洞察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核心特征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获客成本低、高留存、高时长；低增速、中低频次；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高留存说明产品满足了用户的需求：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在自然状态下的远高于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benchmark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的留存，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用户需求是真实存在，且产品的解决方案是成立的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但低频次结合长期留存用户仍有流失（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=70%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），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该方向可能不是</a:t>
            </a:r>
            <a:r>
              <a:rPr lang="en-US" altLang="zh-CN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top20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的强刚需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低增速根本原因可能是产品没有形成基于用户行为的传播：</a:t>
            </a:r>
            <a:endParaRPr lang="en-US" altLang="zh-CN" sz="1200" b="1" u="sng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增长的绝对数恒定，和累计用户数无关，可能是没有形成基于用户行为的传播；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从增长机制讲，调整产品和运营可能有解，但也可能受限于场景难改变；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有大用户数潜力：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获客成本低表现了用户在认知上的自然需求；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高留存表现了产品对需求的解决是成立的；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流量来源没有使用明显的精准用户定向；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结合以上三点，说明更可能是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大众的普适需求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在未买量情况下低增速不能证明其是小众市场，更可能是由于传播或流量获取问题；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产品提供的价值深度存疑：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难以通过目前数据说明产品提供的价值深度；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没有基于用户行为（口碑</a:t>
            </a:r>
            <a:r>
              <a:rPr lang="en-US" altLang="zh-CN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裂变）的传播，可能侧面说明了产品满足的用户价值比较浅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84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市场：睡眠问题普遍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各国都有严重睡眠问题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DA20CC-40C7-45C4-B33D-A11F2BD5D10C}"/>
              </a:ext>
            </a:extLst>
          </p:cNvPr>
          <p:cNvSpPr/>
          <p:nvPr/>
        </p:nvSpPr>
        <p:spPr>
          <a:xfrm>
            <a:off x="848544" y="1724004"/>
            <a:ext cx="36004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中国：基于</a:t>
            </a:r>
            <a:r>
              <a:rPr lang="en-US" altLang="zh-CN" sz="1100" dirty="0"/>
              <a:t>《2017 </a:t>
            </a:r>
            <a:r>
              <a:rPr lang="zh-CN" altLang="en-US" sz="1100" dirty="0"/>
              <a:t>中国青年睡眠现状报告</a:t>
            </a:r>
            <a:r>
              <a:rPr lang="en-US" altLang="zh-CN" sz="1100" dirty="0"/>
              <a:t>》 </a:t>
            </a:r>
            <a:r>
              <a:rPr lang="zh-CN" altLang="en-US" sz="1100" dirty="0"/>
              <a:t>的数据，在 </a:t>
            </a:r>
            <a:r>
              <a:rPr lang="en-US" altLang="zh-CN" sz="1100" dirty="0"/>
              <a:t>6 </a:t>
            </a:r>
            <a:r>
              <a:rPr lang="zh-CN" altLang="en-US" sz="1100" dirty="0"/>
              <a:t>万人</a:t>
            </a:r>
            <a:r>
              <a:rPr lang="en-US" altLang="zh-CN" sz="1100" dirty="0"/>
              <a:t>(10 </a:t>
            </a:r>
            <a:r>
              <a:rPr lang="zh-CN" altLang="en-US" sz="1100" dirty="0"/>
              <a:t>岁至 </a:t>
            </a:r>
            <a:r>
              <a:rPr lang="en-US" altLang="zh-CN" sz="1100" dirty="0"/>
              <a:t>45 </a:t>
            </a:r>
            <a:r>
              <a:rPr lang="zh-CN" altLang="en-US" sz="1100" dirty="0"/>
              <a:t>岁</a:t>
            </a:r>
            <a:r>
              <a:rPr lang="en-US" altLang="zh-CN" sz="1100" dirty="0"/>
              <a:t>)</a:t>
            </a:r>
            <a:r>
              <a:rPr lang="zh-CN" altLang="en-US" sz="1100" dirty="0"/>
              <a:t>中，从整体的睡眠状况来看，</a:t>
            </a:r>
            <a:r>
              <a:rPr lang="en-US" altLang="zh-CN" sz="1100" dirty="0"/>
              <a:t>76%</a:t>
            </a:r>
            <a:r>
              <a:rPr lang="zh-CN" altLang="en-US" sz="1100" dirty="0"/>
              <a:t>的受访者表 示入睡困难，其中超过 </a:t>
            </a:r>
            <a:r>
              <a:rPr lang="en-US" altLang="zh-CN" sz="1100" dirty="0"/>
              <a:t>13%</a:t>
            </a:r>
            <a:r>
              <a:rPr lang="zh-CN" altLang="en-US" sz="1100" dirty="0"/>
              <a:t>的人甚至感觉处在痛苦状态。 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kumimoji="1" lang="zh-CN" altLang="en-US" sz="1100" dirty="0"/>
              <a:t>美国：失眠发生率高达</a:t>
            </a:r>
            <a:r>
              <a:rPr kumimoji="1" lang="en-US" altLang="zh-CN" sz="1100" dirty="0"/>
              <a:t>50%</a:t>
            </a:r>
            <a:r>
              <a:rPr kumimoji="1" lang="zh-CN" altLang="en-US" sz="1100" dirty="0"/>
              <a:t>。</a:t>
            </a:r>
            <a:endParaRPr kumimoji="1" lang="en-US" altLang="zh-CN" sz="1100" dirty="0"/>
          </a:p>
          <a:p>
            <a:endParaRPr kumimoji="1" lang="en-US" altLang="zh-CN" sz="1100" dirty="0"/>
          </a:p>
          <a:p>
            <a:r>
              <a:rPr kumimoji="1" lang="zh-CN" altLang="en-US" sz="1100" dirty="0"/>
              <a:t>日本：东京人均睡眠时间不足</a:t>
            </a:r>
            <a:r>
              <a:rPr kumimoji="1" lang="en-US" altLang="zh-CN" sz="1100" dirty="0"/>
              <a:t>6</a:t>
            </a:r>
            <a:r>
              <a:rPr kumimoji="1" lang="zh-CN" altLang="en-US" sz="1100" dirty="0"/>
              <a:t>小时，在全世界发达国家城市中最短。</a:t>
            </a:r>
            <a:endParaRPr kumimoji="1" lang="en-US" altLang="zh-CN" sz="11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市场：中国睡眠市场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66034" y="1710953"/>
            <a:ext cx="3576086" cy="1872000"/>
          </a:xfrm>
        </p:spPr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817096" y="4187094"/>
            <a:ext cx="3617960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9104" y="6328065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544" y="1471174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416496" y="2004262"/>
            <a:ext cx="2587339" cy="3522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6" y="1987501"/>
            <a:ext cx="3425024" cy="1595452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3209266" y="2348880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124744"/>
            <a:ext cx="6903240" cy="49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648" y="1556792"/>
            <a:ext cx="5670670" cy="394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行业特征及定位维度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睡眠服务 行业特征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大消费中新品类（国外也是）：需求普适，但解决方案及商业价值还不明确；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在消费者心智中属于运动健康类别中的心理健康子类别，工具、内容、课程等产品形态和健身、跑步等类似；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大众对睡眠问题的认知比健身、跑步更早期，特别是通过心理干预的方法解决；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睡眠问题还未形成类似跑步健身的社会潮流，活跃度较低；但对场地、时间要求少，成本低；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行为干预工具表现不如音频内容：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迄今为止，行为干预工具的用户接受度小于音频内容，原因是工具效果未共识，以及消费者认知水平不足；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音频内容是行业特征，但内容同质化：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音频在传统心理干预领域就是重要手段（如咨询、催眠），但在产品化和</a:t>
            </a:r>
            <a:r>
              <a:rPr lang="zh-CN" altLang="en-US" sz="120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商业化方面需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探索；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按解决方案可分为：自然音（白噪音）、引导语（专注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减压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冥想）、心理咨询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治疗等；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知识付费、治疗服务引流等变现业态目前还未探明；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硬件产品可能带来深度体验，但</a:t>
            </a:r>
            <a:r>
              <a:rPr lang="en-US" altLang="zh-CN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不明确：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需要探索，但有可能带来突破手机的深度用户体验；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硬件产品需要不同的团队能力组合；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总结：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睡眠服务是一个有普适需求，但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不明确的早期领域；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用接受度高的自然音频切入数量最大的用户群没问题，但目前自然音产品提供的价值较浅；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还有很多核心领域待探索，需要既有心理领域深度理解，又能结合市场和用户的产品创新。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19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竞品：蜗牛睡眠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801" y="2498701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3320" y="4411017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团队及融资情况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CE2FB-C7AB-7C48-A2F7-5613E47AE7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263" y="3069331"/>
            <a:ext cx="3978000" cy="1358007"/>
          </a:xfrm>
        </p:spPr>
        <p:txBody>
          <a:bodyPr/>
          <a:lstStyle/>
          <a:p>
            <a:r>
              <a:rPr lang="zh-CN" altLang="en-US" dirty="0"/>
              <a:t>一二线城市</a:t>
            </a:r>
            <a:r>
              <a:rPr lang="en-US" altLang="zh-CN" dirty="0"/>
              <a:t>90</a:t>
            </a:r>
            <a:r>
              <a:rPr lang="zh-CN" altLang="en-US" dirty="0"/>
              <a:t>后女性为主，</a:t>
            </a:r>
            <a:r>
              <a:rPr lang="en-US" altLang="zh-CN" dirty="0"/>
              <a:t>24</a:t>
            </a:r>
            <a:r>
              <a:rPr lang="zh-CN" altLang="en-US" dirty="0"/>
              <a:t>岁以下</a:t>
            </a:r>
            <a:r>
              <a:rPr lang="en-US" altLang="zh-CN" dirty="0"/>
              <a:t>45%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岁以下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女性</a:t>
            </a:r>
            <a:r>
              <a:rPr lang="en-US" altLang="zh-CN" dirty="0"/>
              <a:t>60%</a:t>
            </a:r>
            <a:r>
              <a:rPr lang="zh-CN" altLang="en-US" dirty="0"/>
              <a:t>，男性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一线城市</a:t>
            </a:r>
            <a:r>
              <a:rPr lang="en-US" altLang="zh-CN" dirty="0"/>
              <a:t>50%</a:t>
            </a:r>
          </a:p>
          <a:p>
            <a:r>
              <a:rPr lang="en-US" altLang="zh-CN" dirty="0"/>
              <a:t>97%</a:t>
            </a:r>
            <a:r>
              <a:rPr lang="zh-CN" altLang="en-US" dirty="0"/>
              <a:t>为国内用户，</a:t>
            </a:r>
            <a:r>
              <a:rPr lang="en-US" altLang="zh-CN" dirty="0"/>
              <a:t>3%</a:t>
            </a:r>
            <a:r>
              <a:rPr lang="zh-CN" altLang="en-US" dirty="0"/>
              <a:t>为海外用户。</a:t>
            </a:r>
            <a:endParaRPr lang="en-US" altLang="zh-CN" dirty="0"/>
          </a:p>
          <a:p>
            <a:r>
              <a:rPr lang="zh-CN" altLang="en-US" dirty="0"/>
              <a:t>严重失眠用户占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11172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高嵩，（负责市场销售）北京大学光华管理学院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东北大学本科，前 </a:t>
            </a:r>
            <a:r>
              <a:rPr lang="en-US" altLang="zh-CN" dirty="0" err="1"/>
              <a:t>Elitecore</a:t>
            </a:r>
            <a:r>
              <a:rPr lang="en-US" altLang="zh-CN" dirty="0"/>
              <a:t> </a:t>
            </a:r>
            <a:r>
              <a:rPr lang="zh-CN" altLang="en-US" dirty="0"/>
              <a:t>中国区总经理</a:t>
            </a:r>
            <a:r>
              <a:rPr lang="en-US" altLang="zh-CN" dirty="0"/>
              <a:t>,</a:t>
            </a:r>
            <a:r>
              <a:rPr lang="zh-CN" altLang="en-US" dirty="0"/>
              <a:t>曾就职于</a:t>
            </a:r>
            <a:r>
              <a:rPr lang="en-US" altLang="zh-CN" dirty="0"/>
              <a:t>O2Micro</a:t>
            </a:r>
            <a:r>
              <a:rPr lang="zh-CN" altLang="en-US" dirty="0"/>
              <a:t>销售、东软集团做软件开发，后来转做</a:t>
            </a:r>
            <a:r>
              <a:rPr lang="en-US" altLang="zh-CN" dirty="0"/>
              <a:t>KA</a:t>
            </a:r>
            <a:r>
              <a:rPr lang="zh-CN" altLang="en-US" dirty="0"/>
              <a:t>销售</a:t>
            </a:r>
          </a:p>
          <a:p>
            <a:r>
              <a:rPr lang="en-US" altLang="zh-CN" dirty="0"/>
              <a:t>CTO</a:t>
            </a:r>
            <a:r>
              <a:rPr lang="zh-CN" altLang="en-US" dirty="0"/>
              <a:t>竹东翔：（产品研发）</a:t>
            </a:r>
            <a:r>
              <a:rPr lang="en-US" altLang="zh-CN" dirty="0"/>
              <a:t>11</a:t>
            </a:r>
            <a:r>
              <a:rPr lang="zh-CN" altLang="en-US" dirty="0"/>
              <a:t>年毕业 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、</a:t>
            </a:r>
            <a:r>
              <a:rPr lang="en-US" altLang="zh-CN" dirty="0"/>
              <a:t>95</a:t>
            </a:r>
            <a:r>
              <a:rPr lang="zh-CN" altLang="en-US" dirty="0"/>
              <a:t>毕业，西北工业大学本科及硕士，曾就职于（</a:t>
            </a:r>
            <a:r>
              <a:rPr lang="en-US" altLang="zh-CN" dirty="0"/>
              <a:t>2011-14</a:t>
            </a:r>
            <a:r>
              <a:rPr lang="zh-CN" altLang="en-US" dirty="0"/>
              <a:t>）索尼移动通信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1995-2000</a:t>
            </a:r>
            <a:r>
              <a:rPr lang="zh-CN" altLang="en-US" dirty="0"/>
              <a:t>）神舟一号飞控系统设计师，</a:t>
            </a:r>
            <a:r>
              <a:rPr lang="en-US" altLang="zh-CN" dirty="0"/>
              <a:t>11 </a:t>
            </a:r>
            <a:r>
              <a:rPr lang="zh-CN" altLang="en-US" dirty="0"/>
              <a:t>年手机项目开发及管理（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-2011</a:t>
            </a:r>
            <a:r>
              <a:rPr lang="zh-CN" altLang="en-US" dirty="0"/>
              <a:t>年）。</a:t>
            </a:r>
          </a:p>
          <a:p>
            <a:r>
              <a:rPr lang="en-US" altLang="zh-CN" dirty="0"/>
              <a:t>CCO</a:t>
            </a:r>
            <a:r>
              <a:rPr lang="zh-CN" altLang="en-US" dirty="0"/>
              <a:t>张征，法国里昂艺术学院硕士、鲁迅美术学院本科，曾就职于</a:t>
            </a:r>
            <a:r>
              <a:rPr lang="en-US" altLang="zh-CN" dirty="0"/>
              <a:t>:</a:t>
            </a:r>
            <a:r>
              <a:rPr lang="zh-CN" altLang="en-US" dirty="0"/>
              <a:t>网龙 、蓝港、</a:t>
            </a:r>
            <a:r>
              <a:rPr lang="en-US" altLang="zh-CN" dirty="0"/>
              <a:t>Gameloft </a:t>
            </a:r>
            <a:r>
              <a:rPr lang="zh-CN" altLang="en-US" dirty="0"/>
              <a:t>美术总监。</a:t>
            </a:r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2852936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63320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250664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2852936"/>
            <a:ext cx="3978000" cy="4390950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年创业，团队从智能枕头切入，后做了蜗牛睡眠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年底做到了</a:t>
            </a:r>
            <a:r>
              <a:rPr lang="en-US" altLang="zh-CN" dirty="0"/>
              <a:t>500</a:t>
            </a:r>
            <a:r>
              <a:rPr lang="zh-CN" altLang="en-US" dirty="0"/>
              <a:t>万用户。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1.0</a:t>
            </a:r>
            <a:r>
              <a:rPr lang="zh-CN" altLang="en-US" dirty="0"/>
              <a:t>版本通过睡眠监测工具（体动</a:t>
            </a:r>
            <a:r>
              <a:rPr lang="en-US" altLang="zh-CN" dirty="0"/>
              <a:t>+</a:t>
            </a:r>
            <a:r>
              <a:rPr lang="zh-CN" altLang="en-US" dirty="0"/>
              <a:t>鼾声）切入市场，记录睡眠数据、助眠音乐；</a:t>
            </a:r>
            <a:r>
              <a:rPr lang="en-US" altLang="zh-CN" dirty="0"/>
              <a:t>2.0</a:t>
            </a:r>
            <a:r>
              <a:rPr lang="zh-CN" altLang="en-US" dirty="0"/>
              <a:t>版本：内容</a:t>
            </a:r>
            <a:r>
              <a:rPr lang="en-US" altLang="zh-CN" dirty="0"/>
              <a:t>+</a:t>
            </a:r>
            <a:r>
              <a:rPr lang="zh-CN" altLang="en-US" dirty="0"/>
              <a:t>社区</a:t>
            </a:r>
            <a:r>
              <a:rPr lang="en-US" altLang="zh-CN" dirty="0"/>
              <a:t>+</a:t>
            </a:r>
            <a:r>
              <a:rPr lang="zh-CN" altLang="en-US" dirty="0"/>
              <a:t>电商，现在把重心放在社区和社交上，要做成国内最大的睡眠社群。</a:t>
            </a:r>
            <a:endParaRPr lang="en-US" altLang="zh-CN" dirty="0"/>
          </a:p>
          <a:p>
            <a:r>
              <a:rPr lang="zh-CN" altLang="en-US" dirty="0"/>
              <a:t>累计用户量</a:t>
            </a:r>
            <a:r>
              <a:rPr lang="en-US" altLang="zh-CN" dirty="0"/>
              <a:t>2000</a:t>
            </a:r>
            <a:r>
              <a:rPr lang="zh-CN" altLang="en-US" dirty="0"/>
              <a:t>万，日新增</a:t>
            </a:r>
            <a:r>
              <a:rPr lang="en-US" altLang="zh-CN" dirty="0"/>
              <a:t>3</a:t>
            </a:r>
            <a:r>
              <a:rPr lang="zh-CN" altLang="en-US" dirty="0"/>
              <a:t>万，月新增</a:t>
            </a:r>
            <a:r>
              <a:rPr lang="en-US" altLang="zh-CN" dirty="0"/>
              <a:t>100</a:t>
            </a:r>
            <a:r>
              <a:rPr lang="zh-CN" altLang="en-US" dirty="0"/>
              <a:t>万，</a:t>
            </a:r>
            <a:r>
              <a:rPr lang="en-US" altLang="zh-CN" dirty="0"/>
              <a:t>DAU108</a:t>
            </a:r>
            <a:r>
              <a:rPr lang="zh-CN" altLang="en-US" dirty="0"/>
              <a:t>万，</a:t>
            </a:r>
            <a:r>
              <a:rPr lang="en-US" altLang="zh-CN" dirty="0"/>
              <a:t>MAU350</a:t>
            </a:r>
            <a:r>
              <a:rPr lang="zh-CN" altLang="en-US" dirty="0"/>
              <a:t>万。</a:t>
            </a:r>
            <a:r>
              <a:rPr lang="en-US" altLang="zh-CN" dirty="0"/>
              <a:t>App2018</a:t>
            </a:r>
            <a:r>
              <a:rPr lang="zh-CN" altLang="en-US" dirty="0"/>
              <a:t>年上半年增长速度较快。小程序仅累计</a:t>
            </a:r>
            <a:r>
              <a:rPr lang="en-US" altLang="zh-CN" dirty="0"/>
              <a:t>200</a:t>
            </a:r>
            <a:r>
              <a:rPr lang="zh-CN" altLang="en-US" dirty="0"/>
              <a:t>万用户。</a:t>
            </a:r>
          </a:p>
          <a:p>
            <a:r>
              <a:rPr lang="zh-CN" altLang="en-US" dirty="0"/>
              <a:t>留存数据：次日</a:t>
            </a:r>
            <a:r>
              <a:rPr lang="en-US" altLang="zh-CN" dirty="0"/>
              <a:t>70%</a:t>
            </a:r>
            <a:r>
              <a:rPr lang="zh-CN" altLang="en-US" dirty="0"/>
              <a:t>，次月</a:t>
            </a:r>
            <a:r>
              <a:rPr lang="en-US" altLang="zh-CN" dirty="0"/>
              <a:t>38%</a:t>
            </a:r>
            <a:r>
              <a:rPr lang="zh-CN" altLang="en-US" dirty="0"/>
              <a:t>，半年</a:t>
            </a:r>
            <a:r>
              <a:rPr lang="en-US" altLang="zh-CN" dirty="0"/>
              <a:t>16%</a:t>
            </a:r>
            <a:r>
              <a:rPr lang="zh-CN" altLang="en-US" dirty="0"/>
              <a:t>。 </a:t>
            </a:r>
            <a:r>
              <a:rPr lang="en-US" altLang="zh-CN" dirty="0"/>
              <a:t>73%</a:t>
            </a:r>
            <a:r>
              <a:rPr lang="zh-CN" altLang="en-US" dirty="0"/>
              <a:t>的次日留存用户中有</a:t>
            </a:r>
            <a:r>
              <a:rPr lang="en-US" altLang="zh-CN" dirty="0"/>
              <a:t>90%</a:t>
            </a:r>
            <a:r>
              <a:rPr lang="zh-CN" altLang="en-US" dirty="0"/>
              <a:t>完成了睡眠状况报告</a:t>
            </a:r>
            <a:r>
              <a:rPr lang="en-US" altLang="zh-CN" dirty="0"/>
              <a:t>——</a:t>
            </a:r>
            <a:r>
              <a:rPr lang="zh-CN" altLang="en-US" dirty="0"/>
              <a:t>强烈的工具产品属性。</a:t>
            </a:r>
            <a:endParaRPr lang="en-US" altLang="zh-CN" dirty="0"/>
          </a:p>
          <a:p>
            <a:r>
              <a:rPr lang="zh-CN" altLang="en-US" dirty="0"/>
              <a:t>日打开次数：日活用户每天打开</a:t>
            </a:r>
            <a:r>
              <a:rPr lang="en-US" altLang="zh-CN" dirty="0"/>
              <a:t>5</a:t>
            </a:r>
            <a:r>
              <a:rPr lang="zh-CN" altLang="en-US" dirty="0"/>
              <a:t>次、场景主要是午休和晚上睡眠。平均单次使用时长：一整晚（因为要记录睡眠数据）。社交圈：每天有</a:t>
            </a:r>
            <a:r>
              <a:rPr lang="en-US" altLang="zh-CN" dirty="0"/>
              <a:t>7000</a:t>
            </a:r>
            <a:r>
              <a:rPr lang="zh-CN" altLang="en-US" dirty="0"/>
              <a:t>多加好友的请求。</a:t>
            </a:r>
          </a:p>
          <a:p>
            <a:endParaRPr lang="en-US" altLang="zh-CN" b="1" dirty="0"/>
          </a:p>
          <a:p>
            <a:r>
              <a:rPr lang="zh-CN" altLang="en-US" b="1" dirty="0"/>
              <a:t>融资情况：本轮拟融资</a:t>
            </a:r>
            <a:r>
              <a:rPr lang="en-US" altLang="zh-CN" b="1" dirty="0"/>
              <a:t>5000</a:t>
            </a:r>
            <a:r>
              <a:rPr lang="zh-CN" altLang="en-US" b="1" dirty="0"/>
              <a:t>万人民币，</a:t>
            </a:r>
            <a:r>
              <a:rPr lang="en-US" altLang="zh-CN" b="1" dirty="0"/>
              <a:t>post2.5</a:t>
            </a:r>
            <a:r>
              <a:rPr lang="zh-CN" altLang="en-US" b="1" dirty="0"/>
              <a:t>亿，未完成</a:t>
            </a:r>
            <a:endParaRPr lang="en-US" altLang="zh-CN" b="1" dirty="0"/>
          </a:p>
          <a:p>
            <a:pPr lvl="1"/>
            <a:r>
              <a:rPr lang="zh-CN" altLang="en-US" dirty="0"/>
              <a:t>天使轮，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</a:t>
            </a:r>
            <a:r>
              <a:rPr lang="en-US" altLang="zh-CN" dirty="0"/>
              <a:t>200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，深圳万鹏资本、国富源，投后</a:t>
            </a:r>
            <a:r>
              <a:rPr lang="en-US" altLang="zh-CN" dirty="0"/>
              <a:t>1000</a:t>
            </a:r>
            <a:r>
              <a:rPr lang="zh-CN" altLang="en-US" dirty="0"/>
              <a:t>万估值。</a:t>
            </a:r>
          </a:p>
          <a:p>
            <a:pPr lvl="1"/>
            <a:r>
              <a:rPr lang="en-US" altLang="zh-CN" dirty="0"/>
              <a:t>Pre-A</a:t>
            </a:r>
            <a:r>
              <a:rPr lang="zh-CN" altLang="en-US" dirty="0"/>
              <a:t>轮：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5%</a:t>
            </a:r>
            <a:r>
              <a:rPr lang="zh-CN" altLang="en-US" dirty="0"/>
              <a:t>，信德宝，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2120" y="1628800"/>
            <a:ext cx="8579200" cy="1990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、产品经理的自我太强，产品动机较杂，核心团队的年龄较大。</a:t>
            </a:r>
            <a:endParaRPr kumimoji="1"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、蜗牛睡眠的用户主要还是用于工具产品用于记录自己的睡眠状况，工具属性强烈，但是养成用户工具使用的习惯，比内容消费门槛更高。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、较早进行了睡眠类硬件的探索，并出售了</a:t>
            </a:r>
            <a:r>
              <a:rPr lang="en-US" altLang="zh-CN" sz="1100" dirty="0"/>
              <a:t>11</a:t>
            </a:r>
            <a:r>
              <a:rPr lang="zh-CN" altLang="en-US" sz="1100" dirty="0"/>
              <a:t>万个枕头；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、抓住了今年年初抖音流量红利，</a:t>
            </a:r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App</a:t>
            </a:r>
            <a:r>
              <a:rPr lang="zh-CN" altLang="en-US" sz="1100" dirty="0"/>
              <a:t>用户增长迅速。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2852936"/>
            <a:ext cx="3978000" cy="0"/>
          </a:xfrm>
        </p:spPr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竞品：潮汐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320" y="3004135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2467" y="4407862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团队情况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60613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郎启旭：</a:t>
            </a:r>
            <a:r>
              <a:rPr lang="en-US" altLang="zh-CN" dirty="0"/>
              <a:t>1990</a:t>
            </a:r>
            <a:r>
              <a:rPr lang="zh-CN" altLang="en-US" dirty="0"/>
              <a:t>年生，</a:t>
            </a:r>
            <a:r>
              <a:rPr lang="en-US" altLang="zh-CN" dirty="0"/>
              <a:t>2012</a:t>
            </a:r>
            <a:r>
              <a:rPr lang="zh-CN" altLang="en-US" dirty="0"/>
              <a:t>年加入金山网络，曾在猎豹做金山卫士、</a:t>
            </a:r>
            <a:r>
              <a:rPr lang="en-US" altLang="zh-CN" dirty="0"/>
              <a:t>WPS office iOS </a:t>
            </a:r>
            <a:r>
              <a:rPr lang="zh-CN" altLang="en-US" dirty="0"/>
              <a:t>做产品经理。</a:t>
            </a:r>
            <a:r>
              <a:rPr lang="en-US" altLang="zh-CN" dirty="0"/>
              <a:t>2014</a:t>
            </a:r>
            <a:r>
              <a:rPr lang="zh-CN" altLang="en-US" dirty="0"/>
              <a:t>年加入</a:t>
            </a:r>
            <a:r>
              <a:rPr lang="en-US" altLang="zh-CN" dirty="0"/>
              <a:t>UC</a:t>
            </a:r>
            <a:r>
              <a:rPr lang="zh-CN" altLang="en-US" dirty="0"/>
              <a:t>，做浏览器</a:t>
            </a:r>
            <a:r>
              <a:rPr lang="en-US" altLang="zh-CN" dirty="0" err="1"/>
              <a:t>iphone</a:t>
            </a:r>
            <a:r>
              <a:rPr lang="zh-CN" altLang="en-US" dirty="0"/>
              <a:t>版产品经理。</a:t>
            </a:r>
            <a:r>
              <a:rPr lang="en-US" altLang="zh-CN" dirty="0"/>
              <a:t>2016</a:t>
            </a:r>
            <a:r>
              <a:rPr lang="zh-CN" altLang="en-US" dirty="0"/>
              <a:t>年初创业，做企业协作产品。</a:t>
            </a:r>
            <a:r>
              <a:rPr lang="en-US" altLang="zh-CN" dirty="0"/>
              <a:t>2017</a:t>
            </a:r>
            <a:r>
              <a:rPr lang="zh-CN" altLang="en-US" dirty="0"/>
              <a:t>年转型做潮汐（当时</a:t>
            </a:r>
            <a:r>
              <a:rPr lang="en-US" altLang="zh-CN" dirty="0"/>
              <a:t>150</a:t>
            </a:r>
            <a:r>
              <a:rPr lang="zh-CN" altLang="en-US" dirty="0"/>
              <a:t>万用户，</a:t>
            </a:r>
            <a:r>
              <a:rPr lang="en-US" altLang="zh-CN" dirty="0"/>
              <a:t>dau2</a:t>
            </a:r>
            <a:r>
              <a:rPr lang="zh-CN" altLang="en-US" dirty="0"/>
              <a:t>万）。</a:t>
            </a:r>
          </a:p>
          <a:p>
            <a:r>
              <a:rPr lang="zh-CN" altLang="en-US" dirty="0"/>
              <a:t>技术合伙人，</a:t>
            </a:r>
            <a:r>
              <a:rPr lang="en-US" altLang="zh-CN" dirty="0"/>
              <a:t>CEO</a:t>
            </a:r>
            <a:r>
              <a:rPr lang="zh-CN" altLang="en-US" dirty="0"/>
              <a:t>大学同学，曾在豆瓣、网络安全公司做大数据项目负责人。</a:t>
            </a:r>
          </a:p>
          <a:p>
            <a:r>
              <a:rPr lang="zh-CN" altLang="en-US" dirty="0"/>
              <a:t>内容合伙人，中山大学心理学的硕士，壹心理产品运营三年，多年心理咨询师。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3351112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72153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3034728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3356992"/>
            <a:ext cx="3978000" cy="4390950"/>
          </a:xfrm>
        </p:spPr>
        <p:txBody>
          <a:bodyPr/>
          <a:lstStyle/>
          <a:p>
            <a:r>
              <a:rPr lang="zh-CN" altLang="en-US" dirty="0"/>
              <a:t>产品于</a:t>
            </a:r>
            <a:r>
              <a:rPr lang="en-US" altLang="zh-CN" dirty="0"/>
              <a:t>2017</a:t>
            </a:r>
            <a:r>
              <a:rPr lang="zh-CN" altLang="en-US" dirty="0"/>
              <a:t>年成立，从睡眠、办公等场景的减压音频切入，定位于泛心理健康的产品。</a:t>
            </a:r>
            <a:endParaRPr lang="en-US" altLang="zh-CN" dirty="0"/>
          </a:p>
          <a:p>
            <a:r>
              <a:rPr lang="zh-CN" altLang="en-US" dirty="0"/>
              <a:t>运营数据：在没有做推广的情况下，目前</a:t>
            </a:r>
            <a:r>
              <a:rPr lang="en-US" altLang="zh-CN" dirty="0"/>
              <a:t>App</a:t>
            </a:r>
            <a:r>
              <a:rPr lang="zh-CN" altLang="en-US" dirty="0"/>
              <a:t>有</a:t>
            </a:r>
            <a:r>
              <a:rPr lang="en-US" altLang="zh-CN" dirty="0"/>
              <a:t>500</a:t>
            </a:r>
            <a:r>
              <a:rPr lang="zh-CN" altLang="en-US" dirty="0"/>
              <a:t>万的激活用户。</a:t>
            </a:r>
            <a:r>
              <a:rPr lang="en-US" altLang="zh-CN" dirty="0"/>
              <a:t>38%</a:t>
            </a:r>
            <a:r>
              <a:rPr lang="zh-CN" altLang="en-US" dirty="0"/>
              <a:t>的用户来自于海外，北美、日本。日活</a:t>
            </a:r>
            <a:r>
              <a:rPr lang="en-US" altLang="zh-CN" dirty="0"/>
              <a:t>9</a:t>
            </a:r>
            <a:r>
              <a:rPr lang="zh-CN" altLang="en-US" dirty="0"/>
              <a:t>万，周活</a:t>
            </a:r>
            <a:r>
              <a:rPr lang="en-US" altLang="zh-CN" dirty="0"/>
              <a:t>35</a:t>
            </a:r>
            <a:r>
              <a:rPr lang="zh-CN" altLang="en-US" dirty="0"/>
              <a:t>万。</a:t>
            </a:r>
            <a:endParaRPr lang="en-US" altLang="zh-CN" dirty="0"/>
          </a:p>
          <a:p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，次周</a:t>
            </a:r>
            <a:r>
              <a:rPr lang="en-US" altLang="zh-CN" dirty="0"/>
              <a:t>34%</a:t>
            </a:r>
            <a:r>
              <a:rPr lang="zh-CN" altLang="en-US" dirty="0"/>
              <a:t>，次月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，其余</a:t>
            </a:r>
            <a:r>
              <a:rPr lang="en-US" altLang="zh-CN" dirty="0"/>
              <a:t>65%</a:t>
            </a:r>
            <a:r>
              <a:rPr lang="zh-CN" altLang="en-US" dirty="0"/>
              <a:t>用户脱落原因：提供的内容体验没有很好的命中用户，</a:t>
            </a:r>
            <a:r>
              <a:rPr lang="en-US" altLang="zh-CN" dirty="0" err="1"/>
              <a:t>sku</a:t>
            </a:r>
            <a:r>
              <a:rPr lang="zh-CN" altLang="en-US" dirty="0"/>
              <a:t>少。</a:t>
            </a:r>
          </a:p>
          <a:p>
            <a:pPr lvl="1"/>
            <a:r>
              <a:rPr lang="zh-CN" altLang="en-US" dirty="0"/>
              <a:t>次日</a:t>
            </a:r>
            <a:r>
              <a:rPr lang="en-US" altLang="zh-CN" dirty="0"/>
              <a:t>——</a:t>
            </a:r>
            <a:r>
              <a:rPr lang="zh-CN" altLang="en-US" dirty="0"/>
              <a:t>次月留存曲线很平：用户下载以后没怎么用，但是从需求上又需要这样一个产品，产品又很漂亮，所以产品的卸载率很低。</a:t>
            </a:r>
            <a:endParaRPr lang="en-US" altLang="zh-CN" dirty="0"/>
          </a:p>
          <a:p>
            <a:r>
              <a:rPr kumimoji="1" lang="zh-CN" altLang="en-US" dirty="0"/>
              <a:t>月活用户的月打开天数</a:t>
            </a:r>
            <a:r>
              <a:rPr kumimoji="1" lang="en-US" altLang="zh-CN" dirty="0"/>
              <a:t>3.6</a:t>
            </a:r>
            <a:r>
              <a:rPr kumimoji="1" lang="zh-CN" altLang="en-US" dirty="0"/>
              <a:t>天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用户粘度低于小睡眠。</a:t>
            </a:r>
            <a:endParaRPr kumimoji="1" lang="en-US" altLang="zh-CN" dirty="0"/>
          </a:p>
          <a:p>
            <a:r>
              <a:rPr kumimoji="1" lang="zh-CN" altLang="en-US" dirty="0"/>
              <a:t>内容：目前上线音频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个。</a:t>
            </a:r>
            <a:endParaRPr kumimoji="1" lang="en-US" altLang="zh-CN" dirty="0"/>
          </a:p>
          <a:p>
            <a:r>
              <a:rPr lang="zh-CN" altLang="en-US" dirty="0"/>
              <a:t>创作机制：从合作渠道的声音库挑选声音，由签约的音乐艺术家挑选声音，经过团队内审、</a:t>
            </a:r>
            <a:r>
              <a:rPr lang="en-US" altLang="zh-CN" dirty="0"/>
              <a:t>100</a:t>
            </a:r>
            <a:r>
              <a:rPr lang="zh-CN" altLang="en-US" dirty="0"/>
              <a:t>个核心用户的测试，上线之前</a:t>
            </a:r>
            <a:r>
              <a:rPr lang="en-US" altLang="zh-CN" dirty="0"/>
              <a:t>CEO</a:t>
            </a:r>
            <a:r>
              <a:rPr lang="zh-CN" altLang="en-US" dirty="0"/>
              <a:t>在审美上最终把关。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0816" y="1161416"/>
            <a:ext cx="8536552" cy="15122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、团队从协作类产品起家，擅长于强方法论输出，因此产品感觉上为规训型产品。</a:t>
            </a:r>
            <a:endParaRPr kumimoji="1" lang="en-US" altLang="zh-CN" sz="1300" dirty="0"/>
          </a:p>
          <a:p>
            <a:r>
              <a:rPr kumimoji="1" lang="en-US" altLang="zh-CN" sz="1300" dirty="0"/>
              <a:t>2</a:t>
            </a:r>
            <a:r>
              <a:rPr kumimoji="1" lang="zh-CN" altLang="en-US" sz="1300" dirty="0"/>
              <a:t>、</a:t>
            </a:r>
            <a:r>
              <a:rPr lang="zh-CN" altLang="en-US" sz="1100" dirty="0"/>
              <a:t>目前潮汐从产品形态和需求上看都偏小众，</a:t>
            </a:r>
            <a:r>
              <a:rPr lang="en-US" altLang="zh-CN" sz="1100" dirty="0"/>
              <a:t>CEO</a:t>
            </a:r>
            <a:r>
              <a:rPr lang="zh-CN" altLang="en-US" sz="1100" dirty="0"/>
              <a:t>没有做大规模用户量产品的方法和意愿。</a:t>
            </a:r>
            <a:endParaRPr lang="en-US" altLang="zh-CN" sz="1100" dirty="0"/>
          </a:p>
          <a:p>
            <a:r>
              <a:rPr lang="en-US" altLang="zh-CN" sz="1100" dirty="0"/>
              <a:t>3</a:t>
            </a:r>
            <a:r>
              <a:rPr lang="zh-CN" altLang="en-US" sz="1100" dirty="0"/>
              <a:t>、</a:t>
            </a:r>
            <a:r>
              <a:rPr lang="en-US" altLang="zh-CN" sz="1100" dirty="0"/>
              <a:t> CEO</a:t>
            </a:r>
            <a:r>
              <a:rPr lang="zh-CN" altLang="en-US" sz="1100" dirty="0"/>
              <a:t>未</a:t>
            </a:r>
            <a:r>
              <a:rPr lang="en-US" altLang="zh-CN" sz="1100" dirty="0"/>
              <a:t>lead</a:t>
            </a:r>
            <a:r>
              <a:rPr lang="zh-CN" altLang="en-US" sz="1100" dirty="0"/>
              <a:t>过大产品。整体团队运营、把握流量红利的能力不足。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/>
              <a:t>、对音频产品理解不到位。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、估值较低。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</a:t>
            </a:r>
            <a:r>
              <a:rPr lang="en-US" altLang="zh-CN" sz="1100" dirty="0"/>
              <a:t>CEO</a:t>
            </a:r>
            <a:r>
              <a:rPr lang="zh-CN" altLang="en-US" sz="1100" dirty="0"/>
              <a:t>为受过训练的产品经理，在交互和</a:t>
            </a:r>
            <a:r>
              <a:rPr lang="en-US" altLang="zh-CN" sz="1100" dirty="0"/>
              <a:t>UI</a:t>
            </a:r>
            <a:r>
              <a:rPr lang="zh-CN" altLang="en-US" sz="1100" dirty="0"/>
              <a:t>方面产品有一定的经验。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3356992"/>
            <a:ext cx="3978000" cy="0"/>
          </a:xfrm>
        </p:spPr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3F5D8C8-2D92-0A4B-AC25-A5354651EC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153" y="3394132"/>
            <a:ext cx="3978000" cy="1872000"/>
          </a:xfrm>
        </p:spPr>
        <p:txBody>
          <a:bodyPr/>
          <a:lstStyle/>
          <a:p>
            <a:r>
              <a:rPr lang="zh-CN" altLang="en-US" b="1" dirty="0"/>
              <a:t>融资情况</a:t>
            </a:r>
            <a:endParaRPr lang="en-US" altLang="zh-CN" b="1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月份，天使轮，德迅投资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。投后</a:t>
            </a:r>
            <a:r>
              <a:rPr lang="en-US" altLang="zh-CN" dirty="0"/>
              <a:t>2000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en-US" altLang="zh-CN" dirty="0" err="1"/>
              <a:t>PreA</a:t>
            </a:r>
            <a:r>
              <a:rPr lang="zh-CN" altLang="en-US" dirty="0"/>
              <a:t>轮，投后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2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产品本质、竞争及差异化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睡眠服务 行业特征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大消费中新品类（国外也是）：需求普适，但解决方案及商业价值还不明确；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主要属于运动健康品类，兼有文娱（音频）品类特征：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但；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低增速根本原因可能是产品没有形成基于用户行为的传播：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增；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从；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有大用户数潜力：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获客成本低表现了用户在认知上的自然需求；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高留存表现了产品对需求的解决是成立的；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流量来源没有使用明显的精准用户定向；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结合以上三点，说明更可能是大众的普适需求；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在未买量情况下低增速不能证明其是小众市场，更可能是由于传播或流量获取问题；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产品提供的价值深度存疑：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难以通过目前数据说明产品提供的价值深度；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没有基于用户行为（口碑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裂变）的传播，可能侧面说明了产品满足的用户价值比较浅。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50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增长：现状</a:t>
            </a:r>
            <a:r>
              <a:rPr kumimoji="1" lang="en-US" altLang="zh-CN" dirty="0"/>
              <a:t>-App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增长：预测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获客推广方案：预算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505B-8BB1-DF4E-B02E-98F4417FC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851DBE-D5AB-DD44-89F7-3BF469F9C0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CF00BE-9BA9-B340-BBB2-B141B2CBF68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61024E-B415-4C49-8064-C39A8A7A7A1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估值：健康类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估值：健康类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用户量与活跃度分析：小睡眠的产品活跃度与用户量级尚未进入安全区间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1947490" y="5408792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1947490" y="1511976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1407879" y="12230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8140178" y="52702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</p:cNvCxnSpPr>
          <p:nvPr/>
        </p:nvCxnSpPr>
        <p:spPr>
          <a:xfrm flipH="1">
            <a:off x="3963715" y="2204864"/>
            <a:ext cx="13542" cy="320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</p:cNvCxnSpPr>
          <p:nvPr/>
        </p:nvCxnSpPr>
        <p:spPr>
          <a:xfrm>
            <a:off x="5331866" y="2276872"/>
            <a:ext cx="0" cy="31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6195962" y="2348880"/>
            <a:ext cx="0" cy="305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2955602" y="2636912"/>
            <a:ext cx="0" cy="277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2667570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3603674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5088667" y="551640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5943933" y="55317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1856656" y="4424118"/>
            <a:ext cx="6283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1784649" y="2821340"/>
            <a:ext cx="5616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1335423" y="26780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1400659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2883594" y="4354868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2253571" y="427143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3387651" y="356078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3675682" y="3873712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3905249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5259858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6123954" y="318482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6123954" y="4347499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5259858" y="337019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4997387" y="247634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3629236" y="24786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4683794" y="330094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6237250" y="31376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6274741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B22757-7EDD-4CE6-B304-235206974126}"/>
              </a:ext>
            </a:extLst>
          </p:cNvPr>
          <p:cNvCxnSpPr>
            <a:cxnSpLocks/>
          </p:cNvCxnSpPr>
          <p:nvPr/>
        </p:nvCxnSpPr>
        <p:spPr>
          <a:xfrm>
            <a:off x="3685439" y="2622828"/>
            <a:ext cx="2707721" cy="19397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1366613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3245561"/>
            <a:ext cx="3719558" cy="3109552"/>
          </a:xfrm>
          <a:prstGeom prst="rect">
            <a:avLst/>
          </a:prstGeom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A16AAE7-89C6-4168-8EC4-1D6ECCEF5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3746" y="3106736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DC419F9-21FF-455D-8C3B-9B0FF41E110C}"/>
              </a:ext>
            </a:extLst>
          </p:cNvPr>
          <p:cNvSpPr txBox="1">
            <a:spLocks/>
          </p:cNvSpPr>
          <p:nvPr/>
        </p:nvSpPr>
        <p:spPr>
          <a:xfrm>
            <a:off x="5143994" y="1209689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ACEB8599-DF08-403C-8C71-50A75CFE096C}"/>
              </a:ext>
            </a:extLst>
          </p:cNvPr>
          <p:cNvSpPr txBox="1">
            <a:spLocks/>
          </p:cNvSpPr>
          <p:nvPr/>
        </p:nvSpPr>
        <p:spPr>
          <a:xfrm>
            <a:off x="5143994" y="1693486"/>
            <a:ext cx="3978000" cy="11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sp>
        <p:nvSpPr>
          <p:cNvPr id="19" name="联机映像占位符 11">
            <a:extLst>
              <a:ext uri="{FF2B5EF4-FFF2-40B4-BE49-F238E27FC236}">
                <a16:creationId xmlns:a16="http://schemas.microsoft.com/office/drawing/2014/main" id="{2DA8D755-E397-4FC2-BBDD-60A5CEC55BA5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169024" y="1556792"/>
            <a:ext cx="3978000" cy="0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3882E5-EE85-43B3-81C6-36FA80E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9" y="4567954"/>
            <a:ext cx="1930169" cy="17528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1B127E-8174-4220-8EEC-DAAA807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4497415"/>
            <a:ext cx="1224136" cy="2086500"/>
          </a:xfrm>
          <a:prstGeom prst="rect">
            <a:avLst/>
          </a:prstGeom>
        </p:spPr>
      </p:pic>
      <p:sp>
        <p:nvSpPr>
          <p:cNvPr id="22" name="内容占位符 6">
            <a:extLst>
              <a:ext uri="{FF2B5EF4-FFF2-40B4-BE49-F238E27FC236}">
                <a16:creationId xmlns:a16="http://schemas.microsoft.com/office/drawing/2014/main" id="{D5A0A302-4E4F-4BBC-AB47-D6E73000F015}"/>
              </a:ext>
            </a:extLst>
          </p:cNvPr>
          <p:cNvSpPr txBox="1">
            <a:spLocks/>
          </p:cNvSpPr>
          <p:nvPr/>
        </p:nvSpPr>
        <p:spPr>
          <a:xfrm>
            <a:off x="5201941" y="3687641"/>
            <a:ext cx="3978000" cy="6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536DED-46DB-4453-809E-DBCA499CD071}"/>
              </a:ext>
            </a:extLst>
          </p:cNvPr>
          <p:cNvCxnSpPr/>
          <p:nvPr/>
        </p:nvCxnSpPr>
        <p:spPr>
          <a:xfrm>
            <a:off x="5227049" y="3501008"/>
            <a:ext cx="401507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r>
              <a:rPr kumimoji="1" lang="zh-CN" altLang="en-US" sz="900" dirty="0"/>
              <a:t>由于</a:t>
            </a:r>
            <a:r>
              <a:rPr kumimoji="1" lang="en-US" altLang="zh-CN" sz="900" dirty="0"/>
              <a:t>Device ID</a:t>
            </a:r>
            <a:r>
              <a:rPr kumimoji="1" lang="zh-CN" altLang="en-US" sz="900" dirty="0"/>
              <a:t>和</a:t>
            </a:r>
            <a:r>
              <a:rPr kumimoji="1" lang="en-US" altLang="zh-CN" sz="900" dirty="0"/>
              <a:t>APP ID</a:t>
            </a:r>
            <a:r>
              <a:rPr kumimoji="1" lang="zh-CN" altLang="en-US" sz="900" dirty="0"/>
              <a:t>难对应，此处未考虑各</a:t>
            </a:r>
            <a:r>
              <a:rPr kumimoji="1" lang="en-US" altLang="zh-CN" sz="900" dirty="0"/>
              <a:t>APP</a:t>
            </a:r>
            <a:r>
              <a:rPr kumimoji="1" lang="zh-CN" altLang="en-US" sz="900" dirty="0"/>
              <a:t>和小程序</a:t>
            </a:r>
            <a:r>
              <a:rPr kumimoji="1" lang="zh-CN" altLang="en-US" sz="900" b="1" u="sng" dirty="0">
                <a:solidFill>
                  <a:srgbClr val="FF0000"/>
                </a:solidFill>
              </a:rPr>
              <a:t>用户去重</a:t>
            </a:r>
            <a:r>
              <a:rPr kumimoji="1" lang="zh-CN" altLang="en-US" sz="900" dirty="0"/>
              <a:t>；</a:t>
            </a:r>
            <a:endParaRPr kumimoji="1" lang="en-US" altLang="zh-CN" sz="1400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560512" y="5373216"/>
            <a:ext cx="8577202" cy="8516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 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r>
              <a:rPr kumimoji="1" lang="en-US" altLang="zh-CN" sz="1100" i="0" dirty="0"/>
              <a:t>; </a:t>
            </a: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916832"/>
            <a:ext cx="6770532" cy="2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75214" y="3935673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b="1" i="0" u="sng" dirty="0">
                <a:solidFill>
                  <a:srgbClr val="FF0000"/>
                </a:solidFill>
                <a:latin typeface="+mn-lt"/>
              </a:rPr>
              <a:t>用户增长绝对数稳定，低于累计总数*固定增长率，更远低于指数增长；</a:t>
            </a:r>
            <a:endParaRPr kumimoji="1" lang="en-US" altLang="zh-CN" sz="1000" b="1" i="0" u="sng" dirty="0">
              <a:solidFill>
                <a:srgbClr val="FF0000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b="1" i="0" u="sng" dirty="0">
                <a:solidFill>
                  <a:srgbClr val="FF0000"/>
                </a:solidFill>
                <a:ea typeface="楷体" panose="02010609060101010101" pitchFamily="49" charset="-122"/>
              </a:rPr>
              <a:t>未进行付费推广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1928664" y="1330349"/>
            <a:ext cx="5281820" cy="248016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681192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942135" y="1450445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68845</TotalTime>
  <Words>7739</Words>
  <Application>Microsoft Office PowerPoint</Application>
  <PresentationFormat>A4 纸张(210x297 毫米)</PresentationFormat>
  <Paragraphs>543</Paragraphs>
  <Slides>43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KaiTi</vt:lpstr>
      <vt:lpstr>Kaiti SC</vt:lpstr>
      <vt:lpstr>DengXian</vt:lpstr>
      <vt:lpstr>DengXian</vt:lpstr>
      <vt:lpstr>STKaiti</vt:lpstr>
      <vt:lpstr>STKaiti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产品介绍：第三方内嵌小睡眠内容</vt:lpstr>
      <vt:lpstr>产品介绍：第三方内嵌小睡眠内容</vt:lpstr>
      <vt:lpstr>产品数据-Summary</vt:lpstr>
      <vt:lpstr>数据重点1：低成本稳定增长到数千万用户，但增速在放缓</vt:lpstr>
      <vt:lpstr>数据重点1：低成本稳定增长到数千万用户，但增速在放缓</vt:lpstr>
      <vt:lpstr>数据重点1：低成本稳定增长到数千万用户，但增速在放缓</vt:lpstr>
      <vt:lpstr>数据重点2：高留存，APP6个月留存30%（月活留存）</vt:lpstr>
      <vt:lpstr>数据重点3：高黏性，日活用户每日使用App时长160分钟</vt:lpstr>
      <vt:lpstr>数据重点4：活跃频次不高-月活用户每月日活5~8天，月活用户占比20%</vt:lpstr>
      <vt:lpstr>数据重点5：场景明确，集中于睡前时间和助眠内容</vt:lpstr>
      <vt:lpstr>数据洞察</vt:lpstr>
      <vt:lpstr>市场：睡眠问题普遍</vt:lpstr>
      <vt:lpstr>市场：中国睡眠市场3700亿</vt:lpstr>
      <vt:lpstr>行业：国内睡眠服务类竞品</vt:lpstr>
      <vt:lpstr>行业：国外睡眠服务类产品</vt:lpstr>
      <vt:lpstr>行业特征及定位维度</vt:lpstr>
      <vt:lpstr>竞品：蜗牛睡眠</vt:lpstr>
      <vt:lpstr>竞品：潮汐App</vt:lpstr>
      <vt:lpstr>产品本质、竞争及差异化</vt:lpstr>
      <vt:lpstr>增长：现状-App各应用市场渠道获客情况</vt:lpstr>
      <vt:lpstr>App各应用市场渠道获客情况-魅族应用商店</vt:lpstr>
      <vt:lpstr>竞品关键词对比（AppAnnie）</vt:lpstr>
      <vt:lpstr>增长：预测-2018年年底获得7000万用户，1000万月活</vt:lpstr>
      <vt:lpstr>形成更丰富的产品矩阵</vt:lpstr>
      <vt:lpstr>获客推广方案：预算5000万人民币，获得5000万用户</vt:lpstr>
      <vt:lpstr>变现：C端用户音频付费</vt:lpstr>
      <vt:lpstr>变现：广告-小睡眠App</vt:lpstr>
      <vt:lpstr>变现：广告-小睡眠App</vt:lpstr>
      <vt:lpstr>变现：广告-小睡眠小程序</vt:lpstr>
      <vt:lpstr>变现：与智能硬件公司合作</vt:lpstr>
      <vt:lpstr>变现：后期商业变现方式探索</vt:lpstr>
      <vt:lpstr>创始团队介绍-团队合作时间超过3年，未有一人离职</vt:lpstr>
      <vt:lpstr>发展分析</vt:lpstr>
      <vt:lpstr>估值：健康类App融资及估值情况</vt:lpstr>
      <vt:lpstr>估值：健康类App用户量与活跃度分析：小睡眠的产品活跃度与用户量级尚未进入安全区间</vt:lpstr>
      <vt:lpstr>公司投资价值-公司有希望成为睡眠经济领域的第一品牌</vt:lpstr>
      <vt:lpstr>可能影响公司持续经营能力的风险因素</vt:lpstr>
      <vt:lpstr>附录-小睡眠用户调研：30岁以下用户占73%，入睡困难是主要困扰</vt:lpstr>
      <vt:lpstr>附录-小睡眠用户调研：80%的接受调查用户愿意在小睡眠上付费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1288</cp:revision>
  <cp:lastPrinted>2018-09-07T01:59:51Z</cp:lastPrinted>
  <dcterms:created xsi:type="dcterms:W3CDTF">2015-04-25T11:06:48Z</dcterms:created>
  <dcterms:modified xsi:type="dcterms:W3CDTF">2018-10-12T07:11:59Z</dcterms:modified>
</cp:coreProperties>
</file>